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92" r:id="rId2"/>
    <p:sldId id="294" r:id="rId3"/>
    <p:sldId id="275" r:id="rId4"/>
    <p:sldId id="276" r:id="rId5"/>
    <p:sldId id="277" r:id="rId6"/>
    <p:sldId id="293" r:id="rId7"/>
    <p:sldId id="272" r:id="rId8"/>
    <p:sldId id="287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DA516790-B93E-45F7-984E-F30B52693F2A}">
          <p14:sldIdLst>
            <p14:sldId id="292"/>
            <p14:sldId id="294"/>
          </p14:sldIdLst>
        </p14:section>
        <p14:section name="Раздел без заголовка" id="{14FA2B18-A9DD-4692-8C56-BFF3A67B94A4}">
          <p14:sldIdLst>
            <p14:sldId id="275"/>
            <p14:sldId id="276"/>
            <p14:sldId id="277"/>
            <p14:sldId id="293"/>
            <p14:sldId id="272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30AC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62" autoAdjust="0"/>
  </p:normalViewPr>
  <p:slideViewPr>
    <p:cSldViewPr>
      <p:cViewPr>
        <p:scale>
          <a:sx n="72" d="100"/>
          <a:sy n="72" d="100"/>
        </p:scale>
        <p:origin x="-2314" y="5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9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8A405-CA8C-4212-9141-F7CC3CDEBF0B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4E389-D6A3-4A39-BD86-578C1EF65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9623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8369D-9679-4CD1-A25F-A4BBF4A45A8D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0FEE3-30DB-4128-AB04-B7A9A0E685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93274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0FEE3-30DB-4128-AB04-B7A9A0E6857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983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26AD-5116-4F86-8774-114F270C2122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281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3C52-8C35-4E44-BA5F-C1CFE9F19A65}" type="datetime1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46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3F5D-E68B-41AC-BB6F-0E25817897D5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624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3BBE-CEDA-4EFC-A9E2-80084DDA4612}" type="datetime1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88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0861-34CD-4EA7-A934-D30AD16767FB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562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C1FC-E9D9-4068-8AC4-179BEC18690A}" type="datetime1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701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0BD3-4853-42A7-91E2-86039B757D6C}" type="datetime1">
              <a:rPr lang="en-US" smtClean="0"/>
              <a:pPr/>
              <a:t>3/6/2023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436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DC8A-6B2D-47A6-950D-E61C0FCC42FB}" type="datetime1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925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EA73-7979-482D-9EFE-625DE26EE0F7}" type="datetime1">
              <a:rPr lang="en-US" smtClean="0"/>
              <a:pPr/>
              <a:t>3/6/2023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128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B7E-A958-4CEE-9A1D-1F6ED6A30703}" type="datetime1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9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4A0B-253E-4DA8-8E8B-7B30873A8E8C}" type="datetime1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799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64AD8-06ED-4EF1-9726-0271E2EDE993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278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adsense/support/bin/answer.py?answer=18386&amp;hl=ru" TargetMode="External"/><Relationship Id="rId2" Type="http://schemas.openxmlformats.org/officeDocument/2006/relationships/hyperlink" Target="http://adwords.google.com/support/aw/bin/request.py?contact_type=feedback&amp;hl=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www.google.com/support/wallet/bin/answer.py?answer=42821&amp;hl=ru" TargetMode="External"/><Relationship Id="rId4" Type="http://schemas.openxmlformats.org/officeDocument/2006/relationships/hyperlink" Target="http://www.google.com/support/merchants/bin/request.py?contact_type=policy&amp;hl=r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0768" y="347531"/>
            <a:ext cx="5353962" cy="211223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905"/>
                <a:solidFill>
                  <a:srgbClr val="130AC2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Школьный       вестник</a:t>
            </a:r>
            <a:br>
              <a:rPr lang="ru-RU" sz="4000" b="1" dirty="0" smtClean="0">
                <a:ln w="1905"/>
                <a:solidFill>
                  <a:srgbClr val="130AC2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n w="1905"/>
                <a:solidFill>
                  <a:srgbClr val="130AC2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февраль 2023  (специальный выпуск)</a:t>
            </a:r>
            <a:r>
              <a:rPr lang="ru-RU" sz="22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«Интернет без опасности»</a:t>
            </a:r>
            <a:r>
              <a:rPr lang="ru-RU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32656" y="2411760"/>
            <a:ext cx="3028950" cy="5708872"/>
          </a:xfrm>
        </p:spPr>
        <p:txBody>
          <a:bodyPr numCol="1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читатели!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главный редактор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газеты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«Республика Юность"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Таран Артем.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нашей планете существует глобальная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сеть - Интернет. Использование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Интернета открывает перед человеком огромные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возможности. Однако у этого явления есть и другая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сторона. Интернет может быть и опасным. Поэтому в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нашей школе и во многих других российских школах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неделя безопасного Рунета.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555776"/>
            <a:ext cx="3028950" cy="643271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спец. выпуске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«Интернет без опасности»,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созданном в рамках мероприятий Недели, вы узнаете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обезопасить себя и своих близких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сети Интернет, Приятного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Напоминаем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читателям нашей газеты, что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больше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часа в день в интернете опасно: это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привести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зависимости от игры или социальных сетей.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для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всех, кто ничего не знает об опасностях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интернета, советуем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прочитать этот выпуск газеты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060401" cy="17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4488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sz="3100" b="1" dirty="0" smtClean="0"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Безопасность </a:t>
            </a:r>
            <a:br>
              <a:rPr lang="ru-RU" sz="3100" b="1" dirty="0" smtClean="0"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            в интернете</a:t>
            </a:r>
            <a:r>
              <a:rPr lang="ru-RU" sz="3100" dirty="0" smtClean="0"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060401" cy="17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 spcCol="360000">
            <a:normAutofit fontScale="47500" lnSpcReduction="20000"/>
          </a:bodyPr>
          <a:lstStyle/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Интернет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учиться, творить и сотрудничать. Однако нельзя забывать и о безопасности, иначе вашей работе может быть нанесен ущерб.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Есть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различных видов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киберпреступлений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Злоумышленники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пытаются заполучить вашу личную информацию: пароль аккаунта электронной почты, банковские реквизиты, номер социального страхования. Для этого используется немало приемов – установка на компьютер вредоносных программ, взлом аккаунта или просто обман. Получив желаемое, преступники могут обокрасть вас, выдавать себя за вас или даже перепродать ваши данные более заинтересованным лицам.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можете стать жертвой мошенничества, вам могут продать поддельные товары или навязать платные услуги, которые вам не нужны. Наконец, компьютеры и сайты ни о чем не подозревающих пользователей зачастую используются для совершения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киберпреступлений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 вор угоняет первый попавшийся автомобиль, чтобы скрыться от преследования.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Советы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инструменты по обеспечению безопасной работы в сети пригодятся не только новичкам, но и опытным пользователям.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Таран Артем</a:t>
            </a:r>
          </a:p>
          <a:p>
            <a:pPr marL="0" indent="0" algn="r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класс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77272" y="8475134"/>
            <a:ext cx="504056" cy="486833"/>
          </a:xfrm>
        </p:spPr>
        <p:txBody>
          <a:bodyPr/>
          <a:lstStyle/>
          <a:p>
            <a:pPr algn="r"/>
            <a:r>
              <a:rPr lang="ru-RU" dirty="0" smtClean="0"/>
              <a:t>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1162" y="6084168"/>
            <a:ext cx="2522174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596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696" y="467544"/>
            <a:ext cx="5486400" cy="14134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       </a:t>
            </a:r>
            <a:r>
              <a:rPr lang="ru-RU" sz="2800" b="1" dirty="0" smtClean="0"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Безопасные пароли</a:t>
            </a:r>
            <a:r>
              <a:rPr lang="ru-RU" sz="3100" b="1" dirty="0" smtClean="0"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endParaRPr lang="ru-RU" sz="3100" b="1" dirty="0">
              <a:solidFill>
                <a:srgbClr val="13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664" y="2195736"/>
            <a:ext cx="6210690" cy="6643464"/>
          </a:xfrm>
        </p:spPr>
        <p:txBody>
          <a:bodyPr numCol="2" spcCol="324000">
            <a:normAutofit fontScale="47500" lnSpcReduction="20000"/>
          </a:bodyPr>
          <a:lstStyle/>
          <a:p>
            <a:pPr marL="0" indent="0" algn="just" fontAlgn="base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Используйте разные пароли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особенно для самых важных сервисов. Представьте себе, что один и тот же ключ открывает вашу квартиру, машину и офис. Украв его, преступник получит доступ ко всему. Возможно, это неудобно, однако таким образом вы сможете обезопасить себя от злоумышленников.</a:t>
            </a:r>
          </a:p>
          <a:p>
            <a:pPr marL="0" indent="0" algn="just" fontAlgn="base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Используйте длинные пароли из цифр, букв и символов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длиннее пароль, тем труднее его подобрать. Добавьте в него цифры, символы, меняйте регистр. Тогда потенциальным злоумышленникам придется попотеть, чтобы подобрать или взломать его. Не стоит использовать пароли наподобие 123456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password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общедоступную информацию (например, номер телефона). Это не слишком оригинально и вдобавок небезопасно!</a:t>
            </a:r>
          </a:p>
          <a:p>
            <a:pPr marL="0" indent="0" algn="just" fontAlgn="base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Используйте словосочетание, известное только вам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пароля можно использовать словосочетание, которое известно только вам и имеет отношение к соответствующему сайту. Например, выбирая пароль для электронной почты, вы можете составить фразу "Мой друг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раз в день присылает мне смешные письма", а затем транслитерировать ее и взять первую букву каждого слова. В результате получится "MdV1rvdpmsp". Угадать такую комбинацию невозможно. Поступайте так же, выбирая пароли для других сайтов.</a:t>
            </a:r>
          </a:p>
          <a:p>
            <a:pPr marL="0" indent="0" algn="just" fontAlgn="base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Настройте параметры восстановления пароля и поддерживайте их актуальность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забыли свой пароль или не можете попасть в свой аккаунт, вам нужен способ вернуться в него. Обычно в таких случаях высылается письмо на дополнительный электронный адрес. Убедитесь, что он ещё существует и у вас есть к нему доступ.</a:t>
            </a: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также можете добавить номер телефона, на который в виде текстового сообщения придет код для восстановления пароля. Связав почтовый аккаунт с мобильным телефоном, вы сможете просто и надежно обезопасить его.</a:t>
            </a:r>
          </a:p>
          <a:p>
            <a:pPr marL="0" indent="0" algn="just">
              <a:buNone/>
            </a:pPr>
            <a:endParaRPr lang="ru-RU" b="1" dirty="0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060401" cy="17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768047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696" y="144464"/>
            <a:ext cx="5486400" cy="147520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</a:t>
            </a:r>
            <a:br>
              <a:rPr lang="ru-RU" sz="3600" dirty="0" smtClean="0"/>
            </a:br>
            <a:r>
              <a:rPr lang="ru-RU" sz="3600" dirty="0"/>
              <a:t> </a:t>
            </a:r>
            <a:r>
              <a:rPr lang="ru-RU" sz="3600" dirty="0" smtClean="0"/>
              <a:t>                </a:t>
            </a:r>
            <a:r>
              <a:rPr lang="ru-RU" sz="3100" b="1" dirty="0" smtClean="0"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Как не допустить</a:t>
            </a:r>
            <a:br>
              <a:rPr lang="ru-RU" sz="3100" b="1" dirty="0" smtClean="0"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          хищения </a:t>
            </a:r>
            <a:br>
              <a:rPr lang="ru-RU" sz="3100" b="1" dirty="0" smtClean="0"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           личных данных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ru-RU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670" y="2051720"/>
            <a:ext cx="6210690" cy="6787480"/>
          </a:xfrm>
        </p:spPr>
        <p:txBody>
          <a:bodyPr numCol="2" spcCol="324000">
            <a:normAutofit/>
          </a:bodyPr>
          <a:lstStyle/>
          <a:p>
            <a:pPr marL="0" indent="0" algn="just" fontAlgn="base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Киберпреступники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мало чем отличаются от обычных взломщиков и воров: они тоже крадут личную информацию и деньги, используя самые разные средства. Примите меры, чтобы обезопасить себя от мошенничества и хищения данных – ведь вы же не даете ворам ключи от квартиры!</a:t>
            </a:r>
          </a:p>
          <a:p>
            <a:pPr marL="0" indent="0" algn="just" fontAlgn="base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вас просят указать личные или финансовые данные по электронной почте, в мгновенном сообщении или на веб-странице, не делайте этого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осторожны, если вам пришло сообщение, личную информацию или перенаправляющие вас на незнакомую веб-страницу, где вас просят указать следующие данные:</a:t>
            </a:r>
          </a:p>
          <a:p>
            <a:pPr algn="just"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 пользователей</a:t>
            </a:r>
          </a:p>
          <a:p>
            <a:pPr algn="just"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Пароли</a:t>
            </a:r>
          </a:p>
          <a:p>
            <a:pPr algn="just"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Номера социального страхования.</a:t>
            </a:r>
          </a:p>
          <a:p>
            <a:pPr algn="just"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Номера банковских счетов.</a:t>
            </a:r>
          </a:p>
          <a:p>
            <a:pPr algn="just"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PIN-коды.</a:t>
            </a:r>
          </a:p>
          <a:p>
            <a:pPr algn="just"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Полные номера кредитных карт.</a:t>
            </a:r>
          </a:p>
          <a:p>
            <a:pPr algn="just"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Девичья фамилия вашей матери.</a:t>
            </a:r>
          </a:p>
          <a:p>
            <a:pPr algn="just"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вашего рождения.</a:t>
            </a:r>
          </a:p>
          <a:p>
            <a:pPr marL="0" indent="0" algn="just" fontAlgn="base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открыли страницу по ссылке в таком сообщении, не заполняйте на ней веб-формы и не выполняйте вход. Если подозрительное лицо просит вас предоставить личную информацию, даже не пытайтесь сделать это. Зачастую злоумышленникам достаточно того, что пользователь набрал данные в полях на сайте, не нажимая кнопку "Отправить".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4"/>
            <a:ext cx="1921238" cy="1619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60276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596" y="144464"/>
            <a:ext cx="6349764" cy="14752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30A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Нарушения </a:t>
            </a:r>
            <a:b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               в сети ИНТЕРНЕТ                   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3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656" y="2171733"/>
            <a:ext cx="6336704" cy="6667467"/>
          </a:xfrm>
        </p:spPr>
        <p:txBody>
          <a:bodyPr numCol="2" spcCol="324000">
            <a:noAutofit/>
          </a:bodyPr>
          <a:lstStyle/>
          <a:p>
            <a:pPr marL="0" indent="0" fontAlgn="base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Сообщения о нарушениях в сервисах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в Интернете зависит от вас: сообщайте о людях или компаниях, занимающихся рассылкой спама, продажей поддельной продукции, распространением вредоносного ПО и другими видами незаконной деятельности.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Сообщайте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подозрительных письмах или попытках мошенничества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функция реализована в большинстве сервисов электронной почты, в том числе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Gmail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вы известите нас о подозрительном письме, его автор больше не будет высылать вам сообщения, а наши специалисты постараются предотвратить подобные попытки мошенничества.</a:t>
            </a:r>
          </a:p>
          <a:p>
            <a:pPr marL="0" indent="0" fontAlgn="base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Сообщайте о мошеннической рекламе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предотвратить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в нашей системе мошеннических объявлений и выявлять недобросовестных рекламодателей, мы вынуждены совмещать ручную и автоматизированную проверку, ведь в службах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ежегодно размещаются миллиарды рекламных материалов. Пытаясь решить эту проблему, мы вкладываем миллионы долларов в разработку алгоритмов и покупку оборудования, но нам также нужна помощь компаний и пользователей. Если вы обнаружили на наших страницах мошенническую рекламу, сообщайте о ней по следующим ссылкам в зависимости от сервиса:</a:t>
            </a:r>
          </a:p>
          <a:p>
            <a:pPr fontAlgn="base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AdWords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AdSense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Google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Покупки 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Merchant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Center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Google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Кошелек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Сообщайте о вредоносных программах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перешли по ссылке на подозрительный сайт, который предположительно используется для распространения вредоносного ПО, свяжитесь с нами. Вы также можете сообщить о таком веб-ресурсе сообществу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StopBadware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sz="1400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060401" cy="17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2535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9596" y="1979712"/>
            <a:ext cx="3028950" cy="643271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заключаются в следующем: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периодически обновляйте надежный антивирус или пользуйтесь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-шлюзом.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публикуйте в социальных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подробную информацию о своем месте жительства, работы и прочие личные данные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пересылайте конфиденциальную информацию (номер банковской карты, ПИН-код, паспортные данные) через мессенджеры социальных сетей. Письма со сканами документов лучше удалять сразу после отправки или получения, не надо хранить их в почте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заходите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соцсеть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почту с чужого компьютера, не забудьте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разлогиниться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Выключайте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Wi-Fi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им не пользуетесь. И себя защитите, и заряд батареи сэкономите. Обязательно отключите функцию автоматического подключения 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Wi-Fi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вашем телефоне или планшете.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051721"/>
            <a:ext cx="3028950" cy="611649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доверяйте непроверенным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-соединениям, которые не запрашивают пароль. Чаще всего именно такие сети злоумышленники используют для воровства личных данных пользователей.</a:t>
            </a:r>
          </a:p>
          <a:p>
            <a:pPr marL="0" indent="0" algn="just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заходите в онлайн-банки и другие важные сервисы через открытые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-сети в кафе или на улице. Воспользуйтесь мобильным интернетом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Придумайте сложный пароль, для каждого ящика разный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запускайте неизвестные файлы, особенно с расширением 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проверяйте адреса ссылок, логотипы, текст и отправителя сообщений.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отвечайте на спам.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 в мессенджер пришла просьба от знакомого с просьбой срочно выслать денег, ничего не отправляйте! Сначала перезвоните ему и удостоверьтесь, что аккаунт не был взломан злоумышленниками.</a:t>
            </a:r>
          </a:p>
          <a:p>
            <a:pPr marL="0" indent="0" algn="just"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060401" cy="17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         </a:t>
            </a:r>
            <a:r>
              <a:rPr lang="ru-RU" sz="2800" b="1" dirty="0" smtClean="0"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Правила, которые </a:t>
            </a:r>
            <a:br>
              <a:rPr lang="ru-RU" sz="2800" b="1" dirty="0" smtClean="0"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13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должны знать ВСЕ</a:t>
            </a:r>
            <a:endParaRPr lang="ru-RU" sz="2800" b="1" dirty="0">
              <a:solidFill>
                <a:srgbClr val="13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725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827584"/>
            <a:ext cx="6172200" cy="1062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Помни о правилах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i="1" dirty="0" smtClean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 тогда ИНТЕРНЕТ станет надежным другом и помощником!</a:t>
            </a:r>
          </a:p>
          <a:p>
            <a:pPr marL="0" indent="0" algn="ctr">
              <a:buNone/>
            </a:pPr>
            <a:endParaRPr lang="ru-RU" b="1" i="1" dirty="0">
              <a:solidFill>
                <a:srgbClr val="130AC2"/>
              </a:solidFill>
              <a:latin typeface="Cambria" panose="020405030504060302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6185" y="4612605"/>
            <a:ext cx="3546394" cy="3127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060401" cy="17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15273803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  <a:t/>
            </a:r>
            <a:br>
              <a:rPr lang="ru-RU" b="1" dirty="0" smtClean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</a:br>
            <a:r>
              <a:rPr lang="ru-RU" b="1" dirty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  <a:t/>
            </a:r>
            <a:br>
              <a:rPr lang="ru-RU" b="1" dirty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</a:br>
            <a:r>
              <a:rPr lang="ru-RU" b="1" dirty="0" smtClean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  <a:t/>
            </a:r>
            <a:br>
              <a:rPr lang="ru-RU" b="1" dirty="0" smtClean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</a:br>
            <a:r>
              <a:rPr lang="ru-RU" b="1" dirty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  <a:t/>
            </a:r>
            <a:br>
              <a:rPr lang="ru-RU" b="1" dirty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</a:br>
            <a:r>
              <a:rPr lang="ru-RU" b="1" dirty="0" smtClean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  <a:t/>
            </a:r>
            <a:br>
              <a:rPr lang="ru-RU" b="1" dirty="0" smtClean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</a:br>
            <a:r>
              <a:rPr lang="ru-RU" b="1" dirty="0" smtClean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  <a:t/>
            </a:r>
            <a:br>
              <a:rPr lang="ru-RU" b="1" dirty="0" smtClean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</a:br>
            <a:r>
              <a:rPr lang="ru-RU" b="1" dirty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  <a:t/>
            </a:r>
            <a:br>
              <a:rPr lang="ru-RU" b="1" dirty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</a:br>
            <a:r>
              <a:rPr lang="ru-RU" b="1" dirty="0" smtClean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  <a:t/>
            </a:r>
            <a:br>
              <a:rPr lang="ru-RU" b="1" dirty="0" smtClean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</a:br>
            <a:r>
              <a:rPr lang="ru-RU" b="1" dirty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  <a:t/>
            </a:r>
            <a:br>
              <a:rPr lang="ru-RU" b="1" dirty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</a:br>
            <a:r>
              <a:rPr lang="ru-RU" b="1" dirty="0" smtClean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  <a:t/>
            </a:r>
            <a:br>
              <a:rPr lang="ru-RU" b="1" dirty="0" smtClean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</a:br>
            <a:r>
              <a:rPr lang="ru-RU" b="1" dirty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  <a:t/>
            </a:r>
            <a:br>
              <a:rPr lang="ru-RU" b="1" dirty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</a:br>
            <a:r>
              <a:rPr lang="ru-RU" b="1" dirty="0" smtClean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  <a:t/>
            </a:r>
            <a:br>
              <a:rPr lang="ru-RU" b="1" dirty="0" smtClean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Cambria" panose="02040503050406030204" pitchFamily="18" charset="0"/>
              </a:rPr>
            </a:br>
            <a:r>
              <a:rPr lang="ru-RU" b="1" dirty="0" smtClean="0">
                <a:ln>
                  <a:solidFill>
                    <a:srgbClr val="0000FF"/>
                  </a:solidFill>
                </a:ln>
                <a:solidFill>
                  <a:srgbClr val="130A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редактор</a:t>
            </a:r>
            <a:r>
              <a:rPr lang="ru-RU" dirty="0" smtClean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: </a:t>
            </a:r>
            <a:br>
              <a:rPr lang="ru-RU" dirty="0" smtClean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</a:br>
            <a:r>
              <a:rPr lang="ru-RU" dirty="0" smtClean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Таран Артем </a:t>
            </a:r>
            <a:r>
              <a:rPr lang="ru-RU" dirty="0">
                <a:ln>
                  <a:solidFill>
                    <a:srgbClr val="0000FF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ергеевич</a:t>
            </a:r>
            <a:br>
              <a:rPr lang="ru-RU" dirty="0" smtClean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класс</a:t>
            </a:r>
            <a:br>
              <a:rPr lang="ru-RU" dirty="0" smtClean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dirty="0" err="1" smtClean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Борисовская</a:t>
            </a:r>
            <a:r>
              <a:rPr lang="ru-RU" dirty="0" smtClean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основная общеобразовательная школа </a:t>
            </a:r>
            <a:r>
              <a:rPr lang="ru-RU" dirty="0" err="1" smtClean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Волоконовского</a:t>
            </a:r>
            <a:r>
              <a:rPr lang="ru-RU" dirty="0" smtClean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Белгородской области»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060401" cy="17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913458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707</Words>
  <Application>Microsoft Office PowerPoint</Application>
  <PresentationFormat>Экран (4:3)</PresentationFormat>
  <Paragraphs>83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Школьный       вестник              февраль 2023  (специальный выпуск)  «Интернет без опасности» </vt:lpstr>
      <vt:lpstr>                       Безопасность                 в интернете    </vt:lpstr>
      <vt:lpstr>           Безопасные пароли </vt:lpstr>
      <vt:lpstr>                             Как не допустить              хищения                личных данных        </vt:lpstr>
      <vt:lpstr>                 Нарушения                    в сети ИНТЕРНЕТ                   </vt:lpstr>
      <vt:lpstr>               Правила, которые                   должны знать ВСЕ</vt:lpstr>
      <vt:lpstr>   Помни о правилах</vt:lpstr>
      <vt:lpstr>            Главный редактор:  Таран Артем Сергеевич 8 класс МБОУ «Борисовская основная общеобразовательная школа Волоконовского района Белгородской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Ранько Елена</dc:creator>
  <cp:lastModifiedBy>Админ</cp:lastModifiedBy>
  <cp:revision>72</cp:revision>
  <dcterms:created xsi:type="dcterms:W3CDTF">2018-03-09T15:08:22Z</dcterms:created>
  <dcterms:modified xsi:type="dcterms:W3CDTF">2023-03-06T07:17:53Z</dcterms:modified>
</cp:coreProperties>
</file>